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5"/>
  </p:notesMasterIdLst>
  <p:sldIdLst>
    <p:sldId id="256" r:id="rId2"/>
    <p:sldId id="272" r:id="rId3"/>
    <p:sldId id="273" r:id="rId4"/>
    <p:sldId id="257" r:id="rId5"/>
    <p:sldId id="267" r:id="rId6"/>
    <p:sldId id="268" r:id="rId7"/>
    <p:sldId id="274" r:id="rId8"/>
    <p:sldId id="269" r:id="rId9"/>
    <p:sldId id="264" r:id="rId10"/>
    <p:sldId id="275" r:id="rId11"/>
    <p:sldId id="270" r:id="rId12"/>
    <p:sldId id="266" r:id="rId13"/>
    <p:sldId id="271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7720"/>
    <a:srgbClr val="E164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sha Godbold" userId="00fe1fdf-475b-4936-ab7e-ba8bede49649" providerId="ADAL" clId="{0D77D474-16AA-48EA-A154-C6478DA3D0D6}"/>
    <pc:docChg chg="custSel modSld">
      <pc:chgData name="Natasha Godbold" userId="00fe1fdf-475b-4936-ab7e-ba8bede49649" providerId="ADAL" clId="{0D77D474-16AA-48EA-A154-C6478DA3D0D6}" dt="2026-09-30T14:03:01.183" v="108" actId="20577"/>
      <pc:docMkLst>
        <pc:docMk/>
      </pc:docMkLst>
      <pc:sldChg chg="modSp mod">
        <pc:chgData name="Natasha Godbold" userId="00fe1fdf-475b-4936-ab7e-ba8bede49649" providerId="ADAL" clId="{0D77D474-16AA-48EA-A154-C6478DA3D0D6}" dt="2026-09-30T14:03:01.183" v="108" actId="20577"/>
        <pc:sldMkLst>
          <pc:docMk/>
          <pc:sldMk cId="847984548" sldId="264"/>
        </pc:sldMkLst>
        <pc:spChg chg="mod">
          <ac:chgData name="Natasha Godbold" userId="00fe1fdf-475b-4936-ab7e-ba8bede49649" providerId="ADAL" clId="{0D77D474-16AA-48EA-A154-C6478DA3D0D6}" dt="2026-09-30T14:03:01.183" v="108" actId="20577"/>
          <ac:spMkLst>
            <pc:docMk/>
            <pc:sldMk cId="847984548" sldId="264"/>
            <ac:spMk id="4" creationId="{58B6290A-0374-6E78-89BD-0433CE8C6C5A}"/>
          </ac:spMkLst>
        </pc:spChg>
      </pc:sldChg>
      <pc:sldChg chg="modSp mod">
        <pc:chgData name="Natasha Godbold" userId="00fe1fdf-475b-4936-ab7e-ba8bede49649" providerId="ADAL" clId="{0D77D474-16AA-48EA-A154-C6478DA3D0D6}" dt="2026-09-30T14:02:20.566" v="96" actId="20577"/>
        <pc:sldMkLst>
          <pc:docMk/>
          <pc:sldMk cId="598699094" sldId="267"/>
        </pc:sldMkLst>
        <pc:spChg chg="mod">
          <ac:chgData name="Natasha Godbold" userId="00fe1fdf-475b-4936-ab7e-ba8bede49649" providerId="ADAL" clId="{0D77D474-16AA-48EA-A154-C6478DA3D0D6}" dt="2026-09-30T14:02:20.566" v="96" actId="20577"/>
          <ac:spMkLst>
            <pc:docMk/>
            <pc:sldMk cId="598699094" sldId="267"/>
            <ac:spMk id="2" creationId="{9C5ECEA1-9EC0-4A83-AAF5-8FE130EDEF53}"/>
          </ac:spMkLst>
        </pc:spChg>
      </pc:sldChg>
      <pc:sldChg chg="modSp mod">
        <pc:chgData name="Natasha Godbold" userId="00fe1fdf-475b-4936-ab7e-ba8bede49649" providerId="ADAL" clId="{0D77D474-16AA-48EA-A154-C6478DA3D0D6}" dt="2026-09-30T14:01:22.705" v="78" actId="20577"/>
        <pc:sldMkLst>
          <pc:docMk/>
          <pc:sldMk cId="2536244232" sldId="275"/>
        </pc:sldMkLst>
        <pc:spChg chg="mod">
          <ac:chgData name="Natasha Godbold" userId="00fe1fdf-475b-4936-ab7e-ba8bede49649" providerId="ADAL" clId="{0D77D474-16AA-48EA-A154-C6478DA3D0D6}" dt="2026-09-30T14:01:22.705" v="78" actId="20577"/>
          <ac:spMkLst>
            <pc:docMk/>
            <pc:sldMk cId="2536244232" sldId="275"/>
            <ac:spMk id="3" creationId="{09DDC5D9-B1D7-0D56-81B7-EF9AD422E536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9DA8C5-B29A-4508-A084-60A72D40F58E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0E4A8D-4C30-4303-8D76-B8F5D8B37FF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4802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A768-1FE6-44FD-B9AA-FF0BCBCC040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555E6-EE5B-4AAD-8C4C-BE6305528B0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6253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A768-1FE6-44FD-B9AA-FF0BCBCC040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555E6-EE5B-4AAD-8C4C-BE6305528B0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4425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A768-1FE6-44FD-B9AA-FF0BCBCC040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555E6-EE5B-4AAD-8C4C-BE6305528B0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5966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A768-1FE6-44FD-B9AA-FF0BCBCC040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555E6-EE5B-4AAD-8C4C-BE6305528B0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9652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A768-1FE6-44FD-B9AA-FF0BCBCC040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555E6-EE5B-4AAD-8C4C-BE6305528B0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86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A768-1FE6-44FD-B9AA-FF0BCBCC040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555E6-EE5B-4AAD-8C4C-BE6305528B0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7522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A768-1FE6-44FD-B9AA-FF0BCBCC040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555E6-EE5B-4AAD-8C4C-BE6305528B0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9387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A768-1FE6-44FD-B9AA-FF0BCBCC040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555E6-EE5B-4AAD-8C4C-BE6305528B0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8350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555E6-EE5B-4AAD-8C4C-BE6305528B0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A768-1FE6-44FD-B9AA-FF0BCBCC040C}" type="datetimeFigureOut">
              <a:rPr lang="en-GB" smtClean="0"/>
              <a:t>30/09/2026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2380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A768-1FE6-44FD-B9AA-FF0BCBCC040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555E6-EE5B-4AAD-8C4C-BE6305528B0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6697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A768-1FE6-44FD-B9AA-FF0BCBCC040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555E6-EE5B-4AAD-8C4C-BE6305528B0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224181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A768-1FE6-44FD-B9AA-FF0BCBCC040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555E6-EE5B-4AAD-8C4C-BE6305528B0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29698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A768-1FE6-44FD-B9AA-FF0BCBCC040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555E6-EE5B-4AAD-8C4C-BE6305528B0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07630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A768-1FE6-44FD-B9AA-FF0BCBCC040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555E6-EE5B-4AAD-8C4C-BE6305528B0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21391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A768-1FE6-44FD-B9AA-FF0BCBCC040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555E6-EE5B-4AAD-8C4C-BE6305528B0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35452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A768-1FE6-44FD-B9AA-FF0BCBCC040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555E6-EE5B-4AAD-8C4C-BE6305528B0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121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BA768-1FE6-44FD-B9AA-FF0BCBCC040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96555E6-EE5B-4AAD-8C4C-BE6305528B0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3765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hyperlink" Target="https://www.pickpik.com/hall-stock-lost-places-old-factory-hall-broken-destruction-94552" TargetMode="External"/><Relationship Id="rId7" Type="http://schemas.openxmlformats.org/officeDocument/2006/relationships/hyperlink" Target="https://www.pexels.com/photo/road-street-sign-way-536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g"/><Relationship Id="rId5" Type="http://schemas.openxmlformats.org/officeDocument/2006/relationships/hyperlink" Target="https://pixabay.com/en/recipe-label-icon-symbol-spoon-575434/" TargetMode="External"/><Relationship Id="rId4" Type="http://schemas.openxmlformats.org/officeDocument/2006/relationships/image" Target="../media/image4.png"/><Relationship Id="rId9" Type="http://schemas.openxmlformats.org/officeDocument/2006/relationships/hyperlink" Target="https://www.pexels.com/photo/apple-apple-device-cell-phone-ios-55256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littlewandlelettersandsounds.org.uk/resources/for-parents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ittlewandlelettersandsounds.org.uk/resources/for-parents/#tabnametabHowWeTeach" TargetMode="Externa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clipart.org/detail/59641/pencil-by-voyeg3r-59641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ittlewandlelettersandsounds.org.uk/resources/for-parents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419DE53-A088-B69E-A184-AFFDCC6B786E}"/>
              </a:ext>
            </a:extLst>
          </p:cNvPr>
          <p:cNvSpPr txBox="1"/>
          <p:nvPr/>
        </p:nvSpPr>
        <p:spPr>
          <a:xfrm>
            <a:off x="1507067" y="1578133"/>
            <a:ext cx="4335468" cy="28755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spcBef>
                <a:spcPct val="0"/>
              </a:spcBef>
              <a:spcAft>
                <a:spcPts val="600"/>
              </a:spcAft>
            </a:pPr>
            <a:r>
              <a:rPr lang="en-US" sz="5400" b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Phonics in Reception</a:t>
            </a:r>
          </a:p>
        </p:txBody>
      </p:sp>
      <p:pic>
        <p:nvPicPr>
          <p:cNvPr id="5" name="Picture 2" descr="See the source image">
            <a:extLst>
              <a:ext uri="{FF2B5EF4-FFF2-40B4-BE49-F238E27FC236}">
                <a16:creationId xmlns:a16="http://schemas.microsoft.com/office/drawing/2014/main" id="{22F1AC39-61D8-B516-99E5-763760F29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5998" y="1924043"/>
            <a:ext cx="3280613" cy="3280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711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C661DE-B050-2147-3585-B3C2E5B6CF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863" y="1390488"/>
            <a:ext cx="10589032" cy="453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8233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35FF5354-2C21-4C42-964D-C5A3BFB34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6C38D4D-417B-4289-8748-EB3B8A6B27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B948EC66-FDA9-4F74-9761-4F87538F2F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>
              <a:extLst>
                <a:ext uri="{FF2B5EF4-FFF2-40B4-BE49-F238E27FC236}">
                  <a16:creationId xmlns:a16="http://schemas.microsoft.com/office/drawing/2014/main" id="{D6647D0E-FFC9-49A5-8570-9A48A5FC1F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>
              <a:extLst>
                <a:ext uri="{FF2B5EF4-FFF2-40B4-BE49-F238E27FC236}">
                  <a16:creationId xmlns:a16="http://schemas.microsoft.com/office/drawing/2014/main" id="{D9349D3D-AD9F-4DF7-BEAF-B8D305ADEC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38877D2F-B440-4031-959F-4E87505201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869BE8DA-4049-4B08-ABD6-16F8C0262E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Rectangle 28">
              <a:extLst>
                <a:ext uri="{FF2B5EF4-FFF2-40B4-BE49-F238E27FC236}">
                  <a16:creationId xmlns:a16="http://schemas.microsoft.com/office/drawing/2014/main" id="{4B4446B5-237B-4328-A1D2-C2525EA3E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id="{DE559DAC-EDB8-425E-A5FD-40E307035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68DEB9B7-ED80-41EB-9218-3B47B52596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4" name="Isosceles Triangle 33">
              <a:extLst>
                <a:ext uri="{FF2B5EF4-FFF2-40B4-BE49-F238E27FC236}">
                  <a16:creationId xmlns:a16="http://schemas.microsoft.com/office/drawing/2014/main" id="{9CBBD20C-6115-44EF-8CD6-A3F66D20D7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69C78FE-DCCC-A99C-7318-F2524EFB3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many times have you read today?</a:t>
            </a:r>
          </a:p>
        </p:txBody>
      </p:sp>
      <p:pic>
        <p:nvPicPr>
          <p:cNvPr id="6" name="Content Placeholder 5" descr="A close-up of a newspaper&#10;&#10;Description automatically generated">
            <a:extLst>
              <a:ext uri="{FF2B5EF4-FFF2-40B4-BE49-F238E27FC236}">
                <a16:creationId xmlns:a16="http://schemas.microsoft.com/office/drawing/2014/main" id="{BBD2A57A-BC6D-718A-AB25-50BADEA4B4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498128" y="2203125"/>
            <a:ext cx="2596283" cy="1733018"/>
          </a:xfrm>
          <a:prstGeom prst="rect">
            <a:avLst/>
          </a:prstGeom>
        </p:spPr>
      </p:pic>
      <p:pic>
        <p:nvPicPr>
          <p:cNvPr id="11" name="Picture 10" descr="A wooden spoon and a recipe card&#10;&#10;Description automatically generated">
            <a:extLst>
              <a:ext uri="{FF2B5EF4-FFF2-40B4-BE49-F238E27FC236}">
                <a16:creationId xmlns:a16="http://schemas.microsoft.com/office/drawing/2014/main" id="{D1F059CF-43C4-DD33-6563-953BD5CAA3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77333" y="2993848"/>
            <a:ext cx="2596281" cy="2213329"/>
          </a:xfrm>
          <a:prstGeom prst="rect">
            <a:avLst/>
          </a:prstGeom>
        </p:spPr>
      </p:pic>
      <p:pic>
        <p:nvPicPr>
          <p:cNvPr id="36" name="Content Placeholder 35" descr="A street sign with a white arrow&#10;&#10;Description automatically generated">
            <a:extLst>
              <a:ext uri="{FF2B5EF4-FFF2-40B4-BE49-F238E27FC236}">
                <a16:creationId xmlns:a16="http://schemas.microsoft.com/office/drawing/2014/main" id="{AEA198ED-AC45-8D5F-560F-5665420826A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6291729" y="2699902"/>
            <a:ext cx="2944812" cy="1963022"/>
          </a:xfrm>
        </p:spPr>
      </p:pic>
      <p:pic>
        <p:nvPicPr>
          <p:cNvPr id="8" name="Content Placeholder 7" descr="A hand holding a cell phone&#10;&#10;Description automatically generated">
            <a:extLst>
              <a:ext uri="{FF2B5EF4-FFF2-40B4-BE49-F238E27FC236}">
                <a16:creationId xmlns:a16="http://schemas.microsoft.com/office/drawing/2014/main" id="{E35B1CF3-4C7E-59FB-4136-681FF272D3F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502214" y="4264823"/>
            <a:ext cx="2596283" cy="1726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46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305E558-6F3D-4537-B0AF-0856382979D4}"/>
              </a:ext>
            </a:extLst>
          </p:cNvPr>
          <p:cNvSpPr txBox="1"/>
          <p:nvPr/>
        </p:nvSpPr>
        <p:spPr>
          <a:xfrm>
            <a:off x="3023118" y="510244"/>
            <a:ext cx="3899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What is phonics?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628F47-EE1F-4AB7-835A-BB33D837FE5F}"/>
              </a:ext>
            </a:extLst>
          </p:cNvPr>
          <p:cNvSpPr txBox="1"/>
          <p:nvPr/>
        </p:nvSpPr>
        <p:spPr>
          <a:xfrm>
            <a:off x="745588" y="5489748"/>
            <a:ext cx="73860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At Worstead we use Little Wandle Letters and Sounds Revised</a:t>
            </a: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67E489E8-5CA0-497F-AE66-DC5C099CB4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1354" y="2665828"/>
            <a:ext cx="3545058" cy="3545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6450756-CDF8-4D46-98DF-5025D9CA27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475" y="1695670"/>
            <a:ext cx="7386062" cy="3178245"/>
          </a:xfrm>
          <a:prstGeom prst="rect">
            <a:avLst/>
          </a:prstGeom>
          <a:solidFill>
            <a:srgbClr val="00B050"/>
          </a:solidFill>
        </p:spPr>
      </p:pic>
    </p:spTree>
    <p:extLst>
      <p:ext uri="{BB962C8B-B14F-4D97-AF65-F5344CB8AC3E}">
        <p14:creationId xmlns:p14="http://schemas.microsoft.com/office/powerpoint/2010/main" val="922292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C5ECEA1-9EC0-4A83-AAF5-8FE130EDEF53}"/>
              </a:ext>
            </a:extLst>
          </p:cNvPr>
          <p:cNvSpPr txBox="1"/>
          <p:nvPr/>
        </p:nvSpPr>
        <p:spPr>
          <a:xfrm>
            <a:off x="494523" y="0"/>
            <a:ext cx="8910735" cy="62218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GB" sz="28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Terminology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500" b="1" dirty="0">
                <a:latin typeface="Arial" panose="020B0604020202020204" pitchFamily="34" charset="0"/>
                <a:cs typeface="Arial" panose="020B0604020202020204" pitchFamily="34" charset="0"/>
              </a:rPr>
              <a:t>Phoneme -</a:t>
            </a: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solidFill>
                  <a:srgbClr val="7030A0"/>
                </a:solidFill>
              </a:rPr>
              <a:t>The smallest unit of sound that can be identified in words.</a:t>
            </a:r>
            <a:endParaRPr lang="en-GB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500" b="1" dirty="0">
                <a:latin typeface="Arial" panose="020B0604020202020204" pitchFamily="34" charset="0"/>
                <a:cs typeface="Arial" panose="020B0604020202020204" pitchFamily="34" charset="0"/>
              </a:rPr>
              <a:t>Grapheme - </a:t>
            </a:r>
            <a:r>
              <a:rPr lang="en-US" dirty="0">
                <a:solidFill>
                  <a:srgbClr val="7030A0"/>
                </a:solidFill>
              </a:rPr>
              <a:t>A letter or group of letters used to represent a particular phoneme when writing.</a:t>
            </a:r>
            <a:endParaRPr lang="en-GB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500" b="1" dirty="0">
                <a:latin typeface="Arial" panose="020B0604020202020204" pitchFamily="34" charset="0"/>
                <a:cs typeface="Arial" panose="020B0604020202020204" pitchFamily="34" charset="0"/>
              </a:rPr>
              <a:t>Digraph - </a:t>
            </a:r>
            <a:r>
              <a:rPr lang="en-US" dirty="0">
                <a:solidFill>
                  <a:srgbClr val="7030A0"/>
                </a:solidFill>
              </a:rPr>
              <a:t>A grapheme using two letters to represent one phoneme (ch/sh/ng)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500" b="1" dirty="0">
                <a:latin typeface="Arial" panose="020B0604020202020204" pitchFamily="34" charset="0"/>
                <a:cs typeface="Arial" panose="020B0604020202020204" pitchFamily="34" charset="0"/>
              </a:rPr>
              <a:t>Trigraph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GB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solidFill>
                  <a:srgbClr val="7030A0"/>
                </a:solidFill>
              </a:rPr>
              <a:t>A grapheme using three letters to represent one phoneme (igh/air)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Blend - </a:t>
            </a:r>
            <a:r>
              <a:rPr lang="en-US" dirty="0">
                <a:solidFill>
                  <a:srgbClr val="7030A0"/>
                </a:solidFill>
              </a:rPr>
              <a:t>To combine individual graphemes into a whole word.</a:t>
            </a:r>
            <a:endParaRPr lang="en-GB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Segment - </a:t>
            </a:r>
            <a:r>
              <a:rPr lang="en-US" dirty="0">
                <a:solidFill>
                  <a:srgbClr val="7030A0"/>
                </a:solidFill>
              </a:rPr>
              <a:t>To identify each of the individual phonemes in a word.</a:t>
            </a:r>
            <a:endParaRPr lang="en-GB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699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297742F-2990-F977-BD0E-672510F7A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746" y="609600"/>
            <a:ext cx="3729076" cy="1320800"/>
          </a:xfrm>
        </p:spPr>
        <p:txBody>
          <a:bodyPr anchor="ctr">
            <a:normAutofit/>
          </a:bodyPr>
          <a:lstStyle/>
          <a:p>
            <a:r>
              <a:rPr lang="en-US" b="1" u="sng">
                <a:latin typeface="Arial" panose="020B0604020202020204" pitchFamily="34" charset="0"/>
                <a:cs typeface="Arial" panose="020B0604020202020204" pitchFamily="34" charset="0"/>
              </a:rPr>
              <a:t>Phonemes</a:t>
            </a:r>
            <a:endParaRPr lang="en-GB" b="1" u="sng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5324B6E-4665-72B7-9197-8E2B600AB5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167" y="2160589"/>
            <a:ext cx="3720916" cy="356073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Not taught in alphabetical order.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Pronunciation is important. Use clear sounds.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https://www.littlewandlelettersandsounds.org.uk/resources/for-parents/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4908B15-A23E-CB47-8001-6496D25A91A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4654035" y="715371"/>
            <a:ext cx="4602747" cy="492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150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06E54-BA38-5095-4336-18ED5FE7D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u="sng" dirty="0">
                <a:solidFill>
                  <a:schemeClr val="tx1"/>
                </a:solidFill>
              </a:rPr>
              <a:t>Blending</a:t>
            </a:r>
            <a:br>
              <a:rPr lang="en-US" b="1" u="sng" dirty="0">
                <a:solidFill>
                  <a:schemeClr val="tx1"/>
                </a:solidFill>
              </a:rPr>
            </a:br>
            <a:r>
              <a:rPr lang="en-US" sz="2800" dirty="0">
                <a:solidFill>
                  <a:srgbClr val="E1641F"/>
                </a:solidFill>
              </a:rPr>
              <a:t>We teach blending so your child learns to read</a:t>
            </a:r>
            <a:endParaRPr lang="en-GB" sz="2800" dirty="0">
              <a:solidFill>
                <a:srgbClr val="E1641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C5D562-2552-57C5-66BB-D921663C8C8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endParaRPr lang="en-US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Teacher led blending is taught throughout Phase 2.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Our aim is that every child is blending by Christmas.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We will inform you if your child </a:t>
            </a:r>
            <a:r>
              <a:rPr lang="en-GB" dirty="0"/>
              <a:t>needs additional </a:t>
            </a:r>
            <a:r>
              <a:rPr lang="en-GB" dirty="0" err="1"/>
              <a:t>pracitce</a:t>
            </a:r>
            <a:r>
              <a:rPr lang="en-GB" dirty="0"/>
              <a:t>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3CC8CB-2DCA-7CF2-1A85-AC15958DF2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89968" y="2683104"/>
            <a:ext cx="4184034" cy="199153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How we teach blending: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https://www.littlewandlelettersandsounds.org.uk/resources/for-parents/#tabnametabHowWeTeach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94845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7577DEC-D9A5-404D-9789-702F4319B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EEA9366-CEA8-4F23-B065-4337F0D83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904A03D6-39B4-4278-9BE1-A07E024499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FBE459AF-3736-4886-82E0-9B5DA427B5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Rectangle 23">
              <a:extLst>
                <a:ext uri="{FF2B5EF4-FFF2-40B4-BE49-F238E27FC236}">
                  <a16:creationId xmlns:a16="http://schemas.microsoft.com/office/drawing/2014/main" id="{4B6B88EF-180C-4E39-8A3F-A52E87110C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Rectangle 25">
              <a:extLst>
                <a:ext uri="{FF2B5EF4-FFF2-40B4-BE49-F238E27FC236}">
                  <a16:creationId xmlns:a16="http://schemas.microsoft.com/office/drawing/2014/main" id="{52DFAACF-64D0-4621-8FF4-E2F03C3E8D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6611FF0-65B3-49DB-97C6-1B72AAD0FB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Rectangle 27">
              <a:extLst>
                <a:ext uri="{FF2B5EF4-FFF2-40B4-BE49-F238E27FC236}">
                  <a16:creationId xmlns:a16="http://schemas.microsoft.com/office/drawing/2014/main" id="{0F7407FE-86B1-4890-9D80-9406FBF29E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1" name="Rectangle 29">
              <a:extLst>
                <a:ext uri="{FF2B5EF4-FFF2-40B4-BE49-F238E27FC236}">
                  <a16:creationId xmlns:a16="http://schemas.microsoft.com/office/drawing/2014/main" id="{EBD42D5B-8F87-45B3-98B3-C66944F92E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F5E04699-59E1-4468-9E7C-83070EEB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id="{F2AE8F13-9A52-4D7F-9637-321EA7CF32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7" name="Subtitle 6">
            <a:extLst>
              <a:ext uri="{FF2B5EF4-FFF2-40B4-BE49-F238E27FC236}">
                <a16:creationId xmlns:a16="http://schemas.microsoft.com/office/drawing/2014/main" id="{A5BEDA51-83CB-E872-686F-135D2E0F74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2621903"/>
            <a:ext cx="7766936" cy="2525830"/>
          </a:xfrm>
        </p:spPr>
        <p:txBody>
          <a:bodyPr>
            <a:norm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These words have unusual spellings e.g. he, was my.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Teachers identify what is tricky about the word.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Once children become familiar with these words they can then read them by sight.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This term we shall be learning: is I the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A940B4A-2631-1D94-AA05-4C27FD8BF6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8028" y="548671"/>
            <a:ext cx="7766936" cy="1646302"/>
          </a:xfrm>
        </p:spPr>
        <p:txBody>
          <a:bodyPr>
            <a:normAutofit/>
          </a:bodyPr>
          <a:lstStyle/>
          <a:p>
            <a:pPr algn="ctr"/>
            <a: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Tricky Words</a:t>
            </a:r>
            <a:endParaRPr lang="en-GB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4952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6C38765-E675-2CF1-9895-74EEF4CF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495782"/>
            <a:ext cx="4335468" cy="1096899"/>
          </a:xfrm>
        </p:spPr>
        <p:txBody>
          <a:bodyPr>
            <a:normAutofit/>
          </a:bodyPr>
          <a:lstStyle/>
          <a:p>
            <a:pPr algn="ctr"/>
            <a:r>
              <a:rPr lang="en-US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Spelling</a:t>
            </a:r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58B6290A-0374-6E78-89BD-0433CE8C6C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83132" y="2176997"/>
            <a:ext cx="5517717" cy="4326440"/>
          </a:xfrm>
        </p:spPr>
        <p:txBody>
          <a:bodyPr>
            <a:normAutofit fontScale="92500" lnSpcReduction="20000"/>
          </a:bodyPr>
          <a:lstStyle/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child will be taught how to spell simple words, using the graphemes they have been taught.</a:t>
            </a:r>
            <a:endParaRPr lang="en-GB" sz="26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will </a:t>
            </a:r>
            <a:r>
              <a:rPr lang="en-US" sz="26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practise</a:t>
            </a:r>
            <a:r>
              <a:rPr lang="en-US" sz="26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correct formation of letters and will also have handwriting lessons.</a:t>
            </a:r>
            <a:r>
              <a:rPr lang="en-US" sz="29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algn="l"/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teach spelling by:</a:t>
            </a:r>
          </a:p>
          <a:p>
            <a:pPr algn="l"/>
            <a:r>
              <a:rPr lang="en-US" sz="2600" dirty="0">
                <a:solidFill>
                  <a:srgbClr val="E077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 the word.</a:t>
            </a:r>
          </a:p>
          <a:p>
            <a:pPr algn="l"/>
            <a:r>
              <a:rPr lang="en-US" sz="2600" dirty="0">
                <a:solidFill>
                  <a:srgbClr val="E077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Segment the sounds.</a:t>
            </a:r>
          </a:p>
          <a:p>
            <a:pPr algn="l"/>
            <a:r>
              <a:rPr lang="en-US" sz="2600" dirty="0">
                <a:solidFill>
                  <a:srgbClr val="E077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Count the sounds.</a:t>
            </a:r>
          </a:p>
          <a:p>
            <a:pPr algn="l"/>
            <a:r>
              <a:rPr lang="en-US" sz="2600" dirty="0">
                <a:solidFill>
                  <a:srgbClr val="E077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Write them down.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en-GB" dirty="0"/>
          </a:p>
        </p:txBody>
      </p:sp>
      <p:pic>
        <p:nvPicPr>
          <p:cNvPr id="7" name="Picture 6" descr="A pencil with a pink eraser&#10;&#10;Description automatically generated">
            <a:extLst>
              <a:ext uri="{FF2B5EF4-FFF2-40B4-BE49-F238E27FC236}">
                <a16:creationId xmlns:a16="http://schemas.microsoft.com/office/drawing/2014/main" id="{36FE7B89-F9B4-C27A-2933-2EAFD9B3BF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800850" y="342899"/>
            <a:ext cx="2486025" cy="2291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9845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5FFBF-C9BD-7B0C-2025-3E0649AE3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11290"/>
          </a:xfrm>
        </p:spPr>
        <p:txBody>
          <a:bodyPr/>
          <a:lstStyle/>
          <a:p>
            <a:pPr algn="ctr"/>
            <a:r>
              <a:rPr lang="en-US" b="1" u="sng" dirty="0">
                <a:solidFill>
                  <a:srgbClr val="E164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Reading books</a:t>
            </a:r>
            <a:endParaRPr lang="en-GB" b="1" u="sng" dirty="0">
              <a:solidFill>
                <a:srgbClr val="E1641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DDC5D9-B1D7-0D56-81B7-EF9AD422E5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2689" y="1488613"/>
            <a:ext cx="4734421" cy="506147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Reading practise/ phonetically decodable book  (Fluency and confidence is our aim)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(The Big Cat Books)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Sharing Book (Modelling reading skills and vocabulary) 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(These are from the shelf or boxes in our classroom and for you to read to your child)</a:t>
            </a:r>
          </a:p>
          <a:p>
            <a:pPr marL="0" indent="0">
              <a:buNone/>
            </a:pPr>
            <a:r>
              <a:rPr lang="en-GB" sz="18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Reading record </a:t>
            </a:r>
            <a:r>
              <a:rPr lang="en-GB" sz="18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(Yellow book):</a:t>
            </a:r>
          </a:p>
          <a:p>
            <a:pPr marL="0" indent="0">
              <a:buNone/>
            </a:pPr>
            <a:r>
              <a:rPr lang="en-GB" dirty="0">
                <a:solidFill>
                  <a:srgbClr val="E077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only record the books your child reads to you.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E077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they read at home the</a:t>
            </a:r>
            <a:r>
              <a:rPr lang="en-GB" dirty="0">
                <a:solidFill>
                  <a:srgbClr val="E077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receive stamps on the yellow card. Once their stamp card is full they receive a special certificate.</a:t>
            </a:r>
            <a:endParaRPr lang="en-GB" sz="1800" dirty="0">
              <a:solidFill>
                <a:srgbClr val="E0772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solidFill>
                <a:srgbClr val="E0772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0D0AA75-D178-2746-8F53-7C171FD3BB2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910320" y="3105151"/>
            <a:ext cx="1881591" cy="1828800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29D9F07-F2DA-894B-8DF2-76A12817AC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4893" y="1309805"/>
            <a:ext cx="1937018" cy="1528645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536244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CB79D3-2D68-4963-BC22-E513FEAE5D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877" y="411870"/>
            <a:ext cx="9894847" cy="5617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9102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2A83B46E-4B9D-41E7-AEA4-D49D0E7D87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396A8005-E9F4-4EB9-8920-B40570B4AA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0635935-0E19-45AE-833C-28B82B087F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23">
              <a:extLst>
                <a:ext uri="{FF2B5EF4-FFF2-40B4-BE49-F238E27FC236}">
                  <a16:creationId xmlns:a16="http://schemas.microsoft.com/office/drawing/2014/main" id="{3F51BFFB-86E2-4C0F-A3E6-9EB854CA43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Rectangle 25">
              <a:extLst>
                <a:ext uri="{FF2B5EF4-FFF2-40B4-BE49-F238E27FC236}">
                  <a16:creationId xmlns:a16="http://schemas.microsoft.com/office/drawing/2014/main" id="{BC377650-A34B-4F5C-9CF6-357C1AE1AA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8EDFD6E0-0A92-4B6A-8B1C-6DD83E6294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27">
              <a:extLst>
                <a:ext uri="{FF2B5EF4-FFF2-40B4-BE49-F238E27FC236}">
                  <a16:creationId xmlns:a16="http://schemas.microsoft.com/office/drawing/2014/main" id="{A1D08E0A-48F2-475F-933A-7D65C5B04F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Rectangle 28">
              <a:extLst>
                <a:ext uri="{FF2B5EF4-FFF2-40B4-BE49-F238E27FC236}">
                  <a16:creationId xmlns:a16="http://schemas.microsoft.com/office/drawing/2014/main" id="{43F7D684-BFDD-4685-8195-32F1ABE31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Rectangle 29">
              <a:extLst>
                <a:ext uri="{FF2B5EF4-FFF2-40B4-BE49-F238E27FC236}">
                  <a16:creationId xmlns:a16="http://schemas.microsoft.com/office/drawing/2014/main" id="{4A0E8712-3D59-4F13-9FD3-F8889E3C5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D99F7967-C64D-482A-A1B6-896D7EC227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7CE53433-52BD-4F44-80A5-B57F4B53A9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C52ED567-06B3-4107-9773-BBB6BD7867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824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6E8F764-7C51-44C2-9A26-BD866C8F9F72}"/>
              </a:ext>
            </a:extLst>
          </p:cNvPr>
          <p:cNvSpPr txBox="1"/>
          <p:nvPr/>
        </p:nvSpPr>
        <p:spPr>
          <a:xfrm>
            <a:off x="677334" y="895739"/>
            <a:ext cx="6155266" cy="47091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8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Helping your child at home . . . 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§"/>
            </a:pPr>
            <a:r>
              <a:rPr lang="en-US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it fun!</a:t>
            </a:r>
          </a:p>
          <a:p>
            <a:pPr marL="171450" indent="-1714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§"/>
            </a:pPr>
            <a:endParaRPr lang="en-US" sz="7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§"/>
            </a:pPr>
            <a:r>
              <a:rPr lang="en-US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Rhyming games</a:t>
            </a:r>
          </a:p>
          <a:p>
            <a:pPr marL="171450" indent="-1714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§"/>
            </a:pPr>
            <a:endParaRPr lang="en-US" sz="7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§"/>
            </a:pPr>
            <a:r>
              <a:rPr lang="en-US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Oral blending games</a:t>
            </a:r>
          </a:p>
          <a:p>
            <a:pPr marL="171450" indent="-1714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§"/>
            </a:pPr>
            <a:endParaRPr lang="en-US" sz="7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§"/>
            </a:pPr>
            <a:r>
              <a:rPr lang="en-US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 to children, read with them, listen to them</a:t>
            </a:r>
          </a:p>
          <a:p>
            <a:pPr marL="171450" indent="-1714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§"/>
            </a:pPr>
            <a:endParaRPr lang="en-US" sz="7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§"/>
            </a:pPr>
            <a:r>
              <a:rPr lang="en-US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up stories together</a:t>
            </a:r>
          </a:p>
          <a:p>
            <a:pPr marL="171450" indent="-1714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§"/>
            </a:pPr>
            <a:endParaRPr lang="en-US" sz="7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§"/>
            </a:pPr>
            <a:r>
              <a:rPr lang="en-US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Let them see you reading</a:t>
            </a:r>
          </a:p>
          <a:p>
            <a:pPr marL="171450" indent="-1714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§"/>
            </a:pPr>
            <a:endParaRPr lang="en-US" sz="7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§"/>
            </a:pPr>
            <a:r>
              <a:rPr lang="en-US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Celebrate their success!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F551D8B-3775-4477-88B7-7B7C350D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0"/>
            <a:ext cx="4657344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A901C3D-CFAE-460D-BD0E-7D22164D7D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590212" y="0"/>
            <a:ext cx="1059921" cy="6858000"/>
          </a:xfrm>
          <a:prstGeom prst="line">
            <a:avLst/>
          </a:prstGeom>
          <a:ln w="9525">
            <a:solidFill>
              <a:srgbClr val="BFBFBF">
                <a:alpha val="70000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37C0EA9-1437-4437-9D20-2BBDA1AA9F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721600" y="3721395"/>
            <a:ext cx="4345560" cy="3136604"/>
          </a:xfrm>
          <a:prstGeom prst="line">
            <a:avLst/>
          </a:prstGeom>
          <a:ln w="9525">
            <a:solidFill>
              <a:srgbClr val="BFBFBF">
                <a:alpha val="69804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Rectangle 23">
            <a:extLst>
              <a:ext uri="{FF2B5EF4-FFF2-40B4-BE49-F238E27FC236}">
                <a16:creationId xmlns:a16="http://schemas.microsoft.com/office/drawing/2014/main" id="{BB934D2B-85E2-4375-94EE-B66C16BF7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9" name="Rectangle 25">
            <a:extLst>
              <a:ext uri="{FF2B5EF4-FFF2-40B4-BE49-F238E27FC236}">
                <a16:creationId xmlns:a16="http://schemas.microsoft.com/office/drawing/2014/main" id="{9B445E02-D785-4565-B842-9567BBC09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2C153736-D102-4F57-9DE7-615AFC02B0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3" name="Rectangle 27">
            <a:extLst>
              <a:ext uri="{FF2B5EF4-FFF2-40B4-BE49-F238E27FC236}">
                <a16:creationId xmlns:a16="http://schemas.microsoft.com/office/drawing/2014/main" id="{BA407A52-66F4-4CDE-A726-FF79F3EC34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5" name="Rectangle 28">
            <a:extLst>
              <a:ext uri="{FF2B5EF4-FFF2-40B4-BE49-F238E27FC236}">
                <a16:creationId xmlns:a16="http://schemas.microsoft.com/office/drawing/2014/main" id="{D28FFB34-4FC3-46F5-B900-D3B774FD0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7" name="Rectangle 29">
            <a:extLst>
              <a:ext uri="{FF2B5EF4-FFF2-40B4-BE49-F238E27FC236}">
                <a16:creationId xmlns:a16="http://schemas.microsoft.com/office/drawing/2014/main" id="{205F7B13-ACB5-46BE-8070-0431266B18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D52A0D23-45DD-4DF4-ADE6-A81F409BB9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1865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FC4E504-BD76-4FB8-BDF5-97E215312FD0}"/>
              </a:ext>
            </a:extLst>
          </p:cNvPr>
          <p:cNvSpPr txBox="1"/>
          <p:nvPr/>
        </p:nvSpPr>
        <p:spPr>
          <a:xfrm>
            <a:off x="1616765" y="1789043"/>
            <a:ext cx="74212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 can find lots more information about Little Wandle Letters and Sounds on the following link. It has some very useful videos which demonstrate reading and phonics in school.</a:t>
            </a:r>
            <a:endParaRPr lang="en-GB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GB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GB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GB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591978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</TotalTime>
  <Words>492</Words>
  <Application>Microsoft Office PowerPoint</Application>
  <PresentationFormat>Widescreen</PresentationFormat>
  <Paragraphs>66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Aptos</vt:lpstr>
      <vt:lpstr>Arial</vt:lpstr>
      <vt:lpstr>Trebuchet MS</vt:lpstr>
      <vt:lpstr>Wingdings</vt:lpstr>
      <vt:lpstr>Wingdings 3</vt:lpstr>
      <vt:lpstr>Facet</vt:lpstr>
      <vt:lpstr>PowerPoint Presentation</vt:lpstr>
      <vt:lpstr>PowerPoint Presentation</vt:lpstr>
      <vt:lpstr>How many times have you read today?</vt:lpstr>
      <vt:lpstr>PowerPoint Presentation</vt:lpstr>
      <vt:lpstr>PowerPoint Presentation</vt:lpstr>
      <vt:lpstr>Phonemes</vt:lpstr>
      <vt:lpstr>Blending We teach blending so your child learns to read</vt:lpstr>
      <vt:lpstr>Tricky Words</vt:lpstr>
      <vt:lpstr>Spelling</vt:lpstr>
      <vt:lpstr>Reading books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Coby</dc:creator>
  <cp:lastModifiedBy>Natasha Godbold</cp:lastModifiedBy>
  <cp:revision>15</cp:revision>
  <dcterms:created xsi:type="dcterms:W3CDTF">2022-10-03T16:03:35Z</dcterms:created>
  <dcterms:modified xsi:type="dcterms:W3CDTF">2026-09-30T14:03:46Z</dcterms:modified>
</cp:coreProperties>
</file>